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0" r:id="rId1"/>
  </p:sldMasterIdLst>
  <p:notesMasterIdLst>
    <p:notesMasterId r:id="rId17"/>
  </p:notesMasterIdLst>
  <p:sldIdLst>
    <p:sldId id="256" r:id="rId2"/>
    <p:sldId id="257" r:id="rId3"/>
    <p:sldId id="260" r:id="rId4"/>
    <p:sldId id="267" r:id="rId5"/>
    <p:sldId id="265" r:id="rId6"/>
    <p:sldId id="261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6"/>
    <p:restoredTop sz="94631"/>
  </p:normalViewPr>
  <p:slideViewPr>
    <p:cSldViewPr snapToGrid="0" snapToObjects="1">
      <p:cViewPr varScale="1">
        <p:scale>
          <a:sx n="62" d="100"/>
          <a:sy n="62" d="100"/>
        </p:scale>
        <p:origin x="22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E9BE3-4BDD-4A48-AC9A-C51D17C1C0FE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5E89-DE43-874D-AA2D-3594B0CDA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25E89-DE43-874D-AA2D-3594B0CDA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1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25E89-DE43-874D-AA2D-3594B0CDA9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25E89-DE43-874D-AA2D-3594B0CDA9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8969-85C7-C743-AD48-3E586695730C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F3DED-D27E-334B-B20B-818938E87609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3975-CD2C-D240-B9C4-B1F275AB0A5E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F7A0-3480-9C41-9BD6-FB2C62475A99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4D28-84A9-D84B-9804-AC3F84CB0525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2DC9-FC71-7445-B87A-44C90164475E}" type="datetime1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C603-BA71-A140-9CC7-AFC74E033144}" type="datetime1">
              <a:rPr lang="en-US" smtClean="0"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7A97-18C6-414D-B7C5-1AA42434DCEF}" type="datetime1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DFD2-BA8E-3745-A8DB-D919D586AFA1}" type="datetime1">
              <a:rPr lang="en-US" smtClean="0"/>
              <a:t>5/11/17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870DD2-49DF-F449-9547-127A251CAEC9}" type="datetime1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90E7-4592-554E-A563-064F8AD3923D}" type="datetime1">
              <a:rPr lang="en-US" smtClean="0"/>
              <a:t>5/11/17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B0B1976-0505-6548-B13C-C50E556083E3}" type="datetime1">
              <a:rPr lang="en-US" smtClean="0"/>
              <a:t>5/11/17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36FB94-3B5D-0245-B954-9C1DD4D6954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6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errydatascience.tumblr.com/zillow-interactive" TargetMode="External"/><Relationship Id="rId4" Type="http://schemas.openxmlformats.org/officeDocument/2006/relationships/image" Target="../media/image9.tiff"/><Relationship Id="rId5" Type="http://schemas.openxmlformats.org/officeDocument/2006/relationships/hyperlink" Target="https://jerrydatascience.tumblr.com/zillow-machine-learning" TargetMode="External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58952"/>
            <a:ext cx="10668000" cy="3423581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Zillow End-to-End </a:t>
            </a:r>
            <a:r>
              <a:rPr lang="en-US" sz="66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Data 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Pipeline</a:t>
            </a:r>
            <a:endParaRPr lang="en-US" sz="66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557218"/>
            <a:ext cx="100584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By Jerry Khong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Synthesize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SQL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queries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for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machine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learning → export as CSV file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</a:t>
            </a:r>
            <a:r>
              <a:rPr lang="en-US" sz="2800" dirty="0" err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XGBoost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Regression on individual listings to predict price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Connect Postgres DB to Tableau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SQL queries in Tableau to filter median house prices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Show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13001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Create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data visualizations in Tableau 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Embed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interactive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dashboard on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website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85" y="3517898"/>
            <a:ext cx="3908270" cy="2658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181" y="3522132"/>
            <a:ext cx="3382367" cy="2658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365182" y="-2431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4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8 </a:t>
            </a: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Properties </a:t>
            </a:r>
            <a:r>
              <a:rPr lang="en-US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for Big Data 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Robustness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Fault </a:t>
            </a:r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Tolerance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All systems belong to AWS, which is highly robust. In addition, all systems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integrates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with one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another. If the scraping goes down, data itself will be safe in S3. </a:t>
            </a: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Low latency reads and updates</a:t>
            </a:r>
          </a:p>
          <a:p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Since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the real estate sales cycle is relatively slow, there is no need for real time updates.</a:t>
            </a:r>
          </a:p>
          <a:p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Scalability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A majority of these technologies are fully scalable. S3 and Spark have high scalability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.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MySQL or </a:t>
            </a:r>
            <a:r>
              <a:rPr lang="en-US" sz="2600" dirty="0" err="1">
                <a:latin typeface="Helvetica Neue" charset="0"/>
                <a:ea typeface="Helvetica Neue" charset="0"/>
                <a:cs typeface="Helvetica Neue" charset="0"/>
              </a:rPr>
              <a:t>SparkSQL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 might be a better fit than Postgres for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scalability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. Tableau is also very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scalable.</a:t>
            </a:r>
          </a:p>
          <a:p>
            <a:pPr>
              <a:lnSpc>
                <a:spcPct val="120000"/>
              </a:lnSpc>
            </a:pP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Generalization</a:t>
            </a:r>
          </a:p>
          <a:p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This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data pipeline architecture is easily extendible for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other scraping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and can be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reused.</a:t>
            </a: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8 </a:t>
            </a: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Properties </a:t>
            </a:r>
            <a:r>
              <a:rPr lang="en-US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for Big Data systems </a:t>
            </a:r>
            <a:r>
              <a:rPr lang="en-US" b="1" smtClean="0">
                <a:latin typeface="Helvetica Neue Condensed" charset="0"/>
                <a:ea typeface="Helvetica Neue Condensed" charset="0"/>
                <a:cs typeface="Helvetica Neue Condensed" charset="0"/>
              </a:rPr>
              <a:t>(</a:t>
            </a:r>
            <a:r>
              <a:rPr lang="en-US" b="1" dirty="0" err="1" smtClean="0">
                <a:latin typeface="Helvetica Neue Condensed" charset="0"/>
                <a:ea typeface="Helvetica Neue Condensed" charset="0"/>
                <a:cs typeface="Helvetica Neue Condensed" charset="0"/>
              </a:rPr>
              <a:t>cntd</a:t>
            </a: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)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Extensibility</a:t>
            </a: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All of the systems in place support the addition of new data sources, features, and models.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>
                <a:latin typeface="Helvetica Neue" charset="0"/>
                <a:ea typeface="Helvetica Neue" charset="0"/>
                <a:cs typeface="Helvetica Neue" charset="0"/>
              </a:rPr>
              <a:t>Ad hoc queries</a:t>
            </a: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Postgres and Tableau will be used to do ad hoc queries. </a:t>
            </a: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Minimal maintenance</a:t>
            </a:r>
          </a:p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This system is complex, and requires monitoring to make sure everything is running. I attempted to make an e-mail airflow DAG in case of errors. </a:t>
            </a:r>
          </a:p>
          <a:p>
            <a:r>
              <a:rPr lang="en-US" sz="2800" b="1" dirty="0" err="1" smtClean="0">
                <a:latin typeface="Helvetica Neue" charset="0"/>
                <a:ea typeface="Helvetica Neue" charset="0"/>
                <a:cs typeface="Helvetica Neue" charset="0"/>
              </a:rPr>
              <a:t>Debuggability</a:t>
            </a:r>
            <a:endParaRPr lang="en-US" sz="2800" b="1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ata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will always be stored in complete form in S3, so bugs can be easily traced out.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Ability for data to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be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restructured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and models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can be recomputed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if something goes wrong.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Challenges and Potential Risks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Working with HTML vs JSON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Scraping vs API usage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Bootstrapping different packages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Getting banned from Zillow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Research shows that Zillow’s data is not up to date (slow)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Future Goals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Display individual listings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Scrape more features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Incorporate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WalkScore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2800" dirty="0" err="1" smtClean="0">
                <a:latin typeface="Helvetica Neue" charset="0"/>
                <a:ea typeface="Helvetica Neue" charset="0"/>
                <a:cs typeface="Helvetica Neue" charset="0"/>
              </a:rPr>
              <a:t>GreatSchools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API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89" y="2383744"/>
            <a:ext cx="4124239" cy="3505227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92" y="1414715"/>
            <a:ext cx="2710217" cy="582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228" y="489011"/>
            <a:ext cx="3085452" cy="1666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26" y="2498419"/>
            <a:ext cx="6240258" cy="36526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Zillow is a real estate marketplace platform</a:t>
            </a:r>
            <a:endParaRPr lang="en-US" sz="2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 smtClean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Buy, sell, rent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 160 million </a:t>
            </a:r>
            <a:r>
              <a:rPr lang="en-US" sz="24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active monthly </a:t>
            </a:r>
            <a:r>
              <a:rPr lang="en-US" sz="2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users </a:t>
            </a:r>
            <a:r>
              <a:rPr lang="en-US" sz="2400" baseline="300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[1] </a:t>
            </a:r>
            <a:endParaRPr lang="en-US" sz="2400" baseline="300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309895" y="6492875"/>
            <a:ext cx="4822804" cy="365125"/>
          </a:xfrm>
        </p:spPr>
        <p:txBody>
          <a:bodyPr/>
          <a:lstStyle/>
          <a:p>
            <a:r>
              <a:rPr lang="en-US" smtClean="0"/>
              <a:t>[1]: http://expandedramblings.com/index.php/zillow-statistics/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Problems in Real Estate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120404"/>
            <a:ext cx="10315787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  U.S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. residential real estate market is one of the least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liquid markets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  Real estate market is volatile and hard to predict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  Real estate transactions are stressful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600" dirty="0" smtClean="0">
                <a:latin typeface="Helvetica Neue" charset="0"/>
                <a:ea typeface="Helvetica Neue" charset="0"/>
                <a:cs typeface="Helvetica Neue" charset="0"/>
              </a:rPr>
              <a:t> Zillow’s estimated house valuations are bad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6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85" y="5473700"/>
            <a:ext cx="10969244" cy="1206500"/>
          </a:xfrm>
        </p:spPr>
        <p:txBody>
          <a:bodyPr/>
          <a:lstStyle/>
          <a:p>
            <a:r>
              <a:rPr lang="en-US" sz="4800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4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80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What is the true value of a home?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4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524933"/>
            <a:ext cx="5170861" cy="39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Solution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Assess which areas will be good real estate investments   based off historical and current market data.</a:t>
            </a:r>
            <a:b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2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Provide users with interactive map to see which zip codes are currently under-valued and over-valued.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  Future product: scale out to display individual listings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77" y="0"/>
            <a:ext cx="7803583" cy="6028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02" y="148350"/>
            <a:ext cx="3642883" cy="298836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Data Pipeline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5687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Stream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EC2 instance bootstrapped with Selenium and Chrome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Setup Airflow DAG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daily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28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898398" lvl="2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Scrape </a:t>
            </a:r>
            <a:r>
              <a:rPr lang="en-US" sz="24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all houses on the market</a:t>
            </a:r>
          </a:p>
          <a:p>
            <a:pPr marL="898398" lvl="2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romanUcPeriod"/>
            </a:pPr>
            <a:r>
              <a:rPr lang="en-US" sz="24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Scrape </a:t>
            </a:r>
            <a:r>
              <a:rPr lang="en-US" sz="24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all recently sold houses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919851"/>
            <a:ext cx="5122314" cy="32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Store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20404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Store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raw HTML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data in S3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Parse raw HTML data into CSV and store in S3</a:t>
            </a: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26" y="3956444"/>
            <a:ext cx="5025996" cy="2187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85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095"/>
            <a:ext cx="10058400" cy="1450757"/>
          </a:xfrm>
        </p:spPr>
        <p:txBody>
          <a:bodyPr/>
          <a:lstStyle/>
          <a:p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Structure</a:t>
            </a:r>
            <a:endParaRPr lang="en-US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137337"/>
            <a:ext cx="10779125" cy="14447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Use Apache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Spark to push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parsed data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 Postgres DB </a:t>
            </a: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(3NF)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 Use Apache Spark to push historical data in Postgres DB </a:t>
            </a:r>
            <a:r>
              <a: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(3NF)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55" y="6479027"/>
            <a:ext cx="1441450" cy="37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72" t="9629" r="20617" b="53333"/>
          <a:stretch/>
        </p:blipFill>
        <p:spPr>
          <a:xfrm>
            <a:off x="2966720" y="3632888"/>
            <a:ext cx="6319520" cy="24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2401</TotalTime>
  <Words>514</Words>
  <Application>Microsoft Macintosh PowerPoint</Application>
  <PresentationFormat>Widescreen</PresentationFormat>
  <Paragraphs>89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Helvetica Neue</vt:lpstr>
      <vt:lpstr>Helvetica Neue Condensed</vt:lpstr>
      <vt:lpstr>Arial</vt:lpstr>
      <vt:lpstr>Retrospect</vt:lpstr>
      <vt:lpstr>Zillow End-to-End Data Pipeline</vt:lpstr>
      <vt:lpstr>Introduction</vt:lpstr>
      <vt:lpstr>Problems in Real Estate</vt:lpstr>
      <vt:lpstr>  What is the true value of a home? </vt:lpstr>
      <vt:lpstr>Solution</vt:lpstr>
      <vt:lpstr>Data Pipeline Architecture</vt:lpstr>
      <vt:lpstr>Stream</vt:lpstr>
      <vt:lpstr>Store</vt:lpstr>
      <vt:lpstr>Structure</vt:lpstr>
      <vt:lpstr>Synthesize</vt:lpstr>
      <vt:lpstr>Show</vt:lpstr>
      <vt:lpstr>8 Properties for Big Data systems </vt:lpstr>
      <vt:lpstr>8 Properties for Big Data systems (cntd)</vt:lpstr>
      <vt:lpstr>Challenges and Potential Risks</vt:lpstr>
      <vt:lpstr>Future Goals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End-to-End Data Pipeline</dc:title>
  <dc:creator>Khong, Jerry</dc:creator>
  <cp:lastModifiedBy>Khong, Jerry</cp:lastModifiedBy>
  <cp:revision>91</cp:revision>
  <dcterms:created xsi:type="dcterms:W3CDTF">2017-05-09T19:52:39Z</dcterms:created>
  <dcterms:modified xsi:type="dcterms:W3CDTF">2017-05-11T16:46:24Z</dcterms:modified>
</cp:coreProperties>
</file>